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07" r:id="rId2"/>
    <p:sldId id="277" r:id="rId3"/>
    <p:sldId id="278" r:id="rId4"/>
    <p:sldId id="284" r:id="rId5"/>
    <p:sldId id="280" r:id="rId6"/>
    <p:sldId id="281" r:id="rId7"/>
    <p:sldId id="283" r:id="rId8"/>
    <p:sldId id="285" r:id="rId9"/>
    <p:sldId id="286" r:id="rId10"/>
    <p:sldId id="276" r:id="rId11"/>
    <p:sldId id="303" r:id="rId12"/>
    <p:sldId id="306" r:id="rId13"/>
    <p:sldId id="288" r:id="rId14"/>
    <p:sldId id="290" r:id="rId15"/>
    <p:sldId id="291" r:id="rId16"/>
    <p:sldId id="292" r:id="rId17"/>
    <p:sldId id="293" r:id="rId18"/>
    <p:sldId id="294" r:id="rId19"/>
    <p:sldId id="296" r:id="rId20"/>
    <p:sldId id="298" r:id="rId21"/>
    <p:sldId id="299" r:id="rId22"/>
    <p:sldId id="300" r:id="rId23"/>
    <p:sldId id="301" r:id="rId24"/>
    <p:sldId id="302" r:id="rId25"/>
    <p:sldId id="305" r:id="rId26"/>
    <p:sldId id="304" r:id="rId27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16" autoAdjust="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4E694-8C54-45A9-9DC0-F3E4536DA19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3620B00-9A6A-4FBC-A6A9-94A1A7DEEFAD}">
      <dgm:prSet phldrT="[文字]"/>
      <dgm:spPr/>
      <dgm:t>
        <a:bodyPr/>
        <a:lstStyle/>
        <a:p>
          <a:r>
            <a:rPr lang="en-US" altLang="zh-TW" dirty="0" smtClean="0"/>
            <a:t>What is education?</a:t>
          </a:r>
          <a:endParaRPr lang="zh-TW" altLang="en-US" dirty="0"/>
        </a:p>
      </dgm:t>
    </dgm:pt>
    <dgm:pt modelId="{A883E4C4-AA67-4F49-8CD8-FBC563A413EF}" type="parTrans" cxnId="{B903A573-2B8F-49B8-94BD-850DFC4D0D12}">
      <dgm:prSet/>
      <dgm:spPr/>
      <dgm:t>
        <a:bodyPr/>
        <a:lstStyle/>
        <a:p>
          <a:endParaRPr lang="zh-TW" altLang="en-US"/>
        </a:p>
      </dgm:t>
    </dgm:pt>
    <dgm:pt modelId="{C47F2403-2C0C-43FA-B96F-49FAA7805C51}" type="sibTrans" cxnId="{B903A573-2B8F-49B8-94BD-850DFC4D0D12}">
      <dgm:prSet/>
      <dgm:spPr/>
      <dgm:t>
        <a:bodyPr/>
        <a:lstStyle/>
        <a:p>
          <a:endParaRPr lang="zh-TW" altLang="en-US"/>
        </a:p>
      </dgm:t>
    </dgm:pt>
    <dgm:pt modelId="{798832AC-BF36-40F3-A8DE-F15BCCF2750D}">
      <dgm:prSet phldrT="[文字]"/>
      <dgm:spPr/>
      <dgm:t>
        <a:bodyPr/>
        <a:lstStyle/>
        <a:p>
          <a:r>
            <a:rPr lang="en-US" altLang="zh-TW" dirty="0" smtClean="0"/>
            <a:t>Funding of Education</a:t>
          </a:r>
          <a:endParaRPr lang="zh-TW" altLang="en-US" dirty="0"/>
        </a:p>
      </dgm:t>
    </dgm:pt>
    <dgm:pt modelId="{90815F53-54A4-4366-B8E0-280A08EB6317}" type="parTrans" cxnId="{BFD9D037-048B-4DB2-98C5-CCFB07D0148D}">
      <dgm:prSet/>
      <dgm:spPr/>
      <dgm:t>
        <a:bodyPr/>
        <a:lstStyle/>
        <a:p>
          <a:endParaRPr lang="zh-TW" altLang="en-US"/>
        </a:p>
      </dgm:t>
    </dgm:pt>
    <dgm:pt modelId="{DE41110E-112C-400C-B380-709D0E428AD5}" type="sibTrans" cxnId="{BFD9D037-048B-4DB2-98C5-CCFB07D0148D}">
      <dgm:prSet/>
      <dgm:spPr/>
      <dgm:t>
        <a:bodyPr/>
        <a:lstStyle/>
        <a:p>
          <a:endParaRPr lang="zh-TW" altLang="en-US"/>
        </a:p>
      </dgm:t>
    </dgm:pt>
    <dgm:pt modelId="{76FFC1FA-A462-4FF2-94AD-370A04506C0E}">
      <dgm:prSet phldrT="[文字]"/>
      <dgm:spPr/>
      <dgm:t>
        <a:bodyPr/>
        <a:lstStyle/>
        <a:p>
          <a:r>
            <a:rPr lang="en-US" altLang="zh-TW" dirty="0" smtClean="0"/>
            <a:t>Magnitude</a:t>
          </a:r>
          <a:endParaRPr lang="zh-TW" altLang="en-US" dirty="0"/>
        </a:p>
      </dgm:t>
    </dgm:pt>
    <dgm:pt modelId="{5C4D4946-24FC-4CF4-B843-F48FDCFED8DA}" type="parTrans" cxnId="{258B9B11-171D-4767-AB2E-12FE9BE1B1C6}">
      <dgm:prSet/>
      <dgm:spPr/>
      <dgm:t>
        <a:bodyPr/>
        <a:lstStyle/>
        <a:p>
          <a:endParaRPr lang="zh-TW" altLang="en-US"/>
        </a:p>
      </dgm:t>
    </dgm:pt>
    <dgm:pt modelId="{44F42AED-531F-4A20-A84B-48731F87EA93}" type="sibTrans" cxnId="{258B9B11-171D-4767-AB2E-12FE9BE1B1C6}">
      <dgm:prSet/>
      <dgm:spPr/>
      <dgm:t>
        <a:bodyPr/>
        <a:lstStyle/>
        <a:p>
          <a:endParaRPr lang="zh-TW" altLang="en-US"/>
        </a:p>
      </dgm:t>
    </dgm:pt>
    <dgm:pt modelId="{64A547C4-62FD-4D24-BDB2-494566201870}">
      <dgm:prSet phldrT="[文字]"/>
      <dgm:spPr/>
      <dgm:t>
        <a:bodyPr/>
        <a:lstStyle/>
        <a:p>
          <a:r>
            <a:rPr lang="en-US" altLang="zh-TW" dirty="0" smtClean="0"/>
            <a:t>How to classify education? </a:t>
          </a:r>
        </a:p>
        <a:p>
          <a:r>
            <a:rPr lang="en-US" altLang="zh-TW" dirty="0" smtClean="0"/>
            <a:t> Formal </a:t>
          </a:r>
        </a:p>
        <a:p>
          <a:r>
            <a:rPr lang="en-US" altLang="zh-TW" dirty="0" smtClean="0"/>
            <a:t> Non-formal </a:t>
          </a:r>
        </a:p>
        <a:p>
          <a:r>
            <a:rPr lang="en-US" altLang="zh-TW" dirty="0" smtClean="0"/>
            <a:t>Informal </a:t>
          </a:r>
          <a:endParaRPr lang="zh-TW" altLang="en-US" dirty="0"/>
        </a:p>
      </dgm:t>
    </dgm:pt>
    <dgm:pt modelId="{717E3682-25F7-480E-B592-775486EC0367}" type="parTrans" cxnId="{45C43CC7-9074-42B6-A3DF-99407FBDF07B}">
      <dgm:prSet/>
      <dgm:spPr/>
      <dgm:t>
        <a:bodyPr/>
        <a:lstStyle/>
        <a:p>
          <a:endParaRPr lang="zh-TW" altLang="en-US"/>
        </a:p>
      </dgm:t>
    </dgm:pt>
    <dgm:pt modelId="{A5CE60D4-BF38-4EC8-AF7A-E694A8ACA017}" type="sibTrans" cxnId="{45C43CC7-9074-42B6-A3DF-99407FBDF07B}">
      <dgm:prSet/>
      <dgm:spPr/>
      <dgm:t>
        <a:bodyPr/>
        <a:lstStyle/>
        <a:p>
          <a:endParaRPr lang="zh-TW" altLang="en-US"/>
        </a:p>
      </dgm:t>
    </dgm:pt>
    <dgm:pt modelId="{1D2C4891-E12D-4348-9478-37E8FB121B05}">
      <dgm:prSet phldrT="[文字]"/>
      <dgm:spPr/>
      <dgm:t>
        <a:bodyPr/>
        <a:lstStyle/>
        <a:p>
          <a:r>
            <a:rPr lang="en-US" altLang="zh-TW" dirty="0" smtClean="0"/>
            <a:t>Three approaches of educational planning :</a:t>
          </a:r>
          <a:endParaRPr lang="zh-TW" altLang="en-US" dirty="0"/>
        </a:p>
      </dgm:t>
    </dgm:pt>
    <dgm:pt modelId="{939815DB-A78F-4C98-9562-E6F4B9A1FE0E}" type="parTrans" cxnId="{5A05C0B8-11B1-4FC8-A210-3C9D45147E05}">
      <dgm:prSet/>
      <dgm:spPr/>
      <dgm:t>
        <a:bodyPr/>
        <a:lstStyle/>
        <a:p>
          <a:endParaRPr lang="zh-TW" altLang="en-US"/>
        </a:p>
      </dgm:t>
    </dgm:pt>
    <dgm:pt modelId="{10289AA3-512A-437B-B481-D83988636FE7}" type="sibTrans" cxnId="{5A05C0B8-11B1-4FC8-A210-3C9D45147E05}">
      <dgm:prSet/>
      <dgm:spPr/>
      <dgm:t>
        <a:bodyPr/>
        <a:lstStyle/>
        <a:p>
          <a:endParaRPr lang="zh-TW" altLang="en-US"/>
        </a:p>
      </dgm:t>
    </dgm:pt>
    <dgm:pt modelId="{3157DEE6-6EF7-46F2-8B06-40C0707BA67D}">
      <dgm:prSet phldrT="[文字]"/>
      <dgm:spPr/>
      <dgm:t>
        <a:bodyPr/>
        <a:lstStyle/>
        <a:p>
          <a:endParaRPr lang="zh-TW" altLang="en-US" dirty="0"/>
        </a:p>
      </dgm:t>
    </dgm:pt>
    <dgm:pt modelId="{3174A20D-C77F-41E2-AC72-12683C729CFE}" type="parTrans" cxnId="{E7361BC1-534F-4F38-9267-D534FB313323}">
      <dgm:prSet/>
      <dgm:spPr/>
      <dgm:t>
        <a:bodyPr/>
        <a:lstStyle/>
        <a:p>
          <a:endParaRPr lang="zh-TW" altLang="en-US"/>
        </a:p>
      </dgm:t>
    </dgm:pt>
    <dgm:pt modelId="{F3893717-7AE6-424A-8453-207E32440020}" type="sibTrans" cxnId="{E7361BC1-534F-4F38-9267-D534FB313323}">
      <dgm:prSet/>
      <dgm:spPr/>
      <dgm:t>
        <a:bodyPr/>
        <a:lstStyle/>
        <a:p>
          <a:endParaRPr lang="zh-TW" altLang="en-US"/>
        </a:p>
      </dgm:t>
    </dgm:pt>
    <dgm:pt modelId="{98EFE606-FC1B-4209-AA95-6E81A46CFCE5}">
      <dgm:prSet phldrT="[文字]"/>
      <dgm:spPr/>
      <dgm:t>
        <a:bodyPr/>
        <a:lstStyle/>
        <a:p>
          <a:r>
            <a:rPr lang="en-US" altLang="zh-TW" dirty="0" smtClean="0"/>
            <a:t>70:20:10 Learning Theory</a:t>
          </a:r>
          <a:endParaRPr lang="zh-TW" altLang="en-US" dirty="0"/>
        </a:p>
      </dgm:t>
    </dgm:pt>
    <dgm:pt modelId="{959F67E6-00D6-4F0F-8B52-C7D8D28DA1D9}" type="parTrans" cxnId="{5ED327EE-9447-4E38-8F7E-02E43BA2A1BA}">
      <dgm:prSet/>
      <dgm:spPr/>
      <dgm:t>
        <a:bodyPr/>
        <a:lstStyle/>
        <a:p>
          <a:endParaRPr lang="zh-TW" altLang="en-US"/>
        </a:p>
      </dgm:t>
    </dgm:pt>
    <dgm:pt modelId="{DD3D3FD0-B48A-467C-BA4E-856F64B56709}" type="sibTrans" cxnId="{5ED327EE-9447-4E38-8F7E-02E43BA2A1BA}">
      <dgm:prSet/>
      <dgm:spPr/>
      <dgm:t>
        <a:bodyPr/>
        <a:lstStyle/>
        <a:p>
          <a:endParaRPr lang="zh-TW" altLang="en-US"/>
        </a:p>
      </dgm:t>
    </dgm:pt>
    <dgm:pt modelId="{DE0B674E-B20D-4EA6-A91E-B100AD88379B}">
      <dgm:prSet phldrT="[文字]"/>
      <dgm:spPr/>
      <dgm:t>
        <a:bodyPr/>
        <a:lstStyle/>
        <a:p>
          <a:r>
            <a:rPr lang="en-US" altLang="zh-TW" dirty="0" smtClean="0"/>
            <a:t> Social demand</a:t>
          </a:r>
          <a:endParaRPr lang="zh-TW" altLang="en-US" dirty="0"/>
        </a:p>
      </dgm:t>
    </dgm:pt>
    <dgm:pt modelId="{D7F6D50B-414A-42B3-A580-5DC459C6AFFB}" type="parTrans" cxnId="{198F8598-F7B4-4E95-B055-7AE315518B4B}">
      <dgm:prSet/>
      <dgm:spPr/>
      <dgm:t>
        <a:bodyPr/>
        <a:lstStyle/>
        <a:p>
          <a:endParaRPr lang="zh-TW" altLang="en-US"/>
        </a:p>
      </dgm:t>
    </dgm:pt>
    <dgm:pt modelId="{A5788ECE-DD9B-4C8D-A17B-CC04ED628C87}" type="sibTrans" cxnId="{198F8598-F7B4-4E95-B055-7AE315518B4B}">
      <dgm:prSet/>
      <dgm:spPr/>
      <dgm:t>
        <a:bodyPr/>
        <a:lstStyle/>
        <a:p>
          <a:endParaRPr lang="zh-TW" altLang="en-US"/>
        </a:p>
      </dgm:t>
    </dgm:pt>
    <dgm:pt modelId="{E794290C-2DA9-429C-B7F9-E01862893FE8}">
      <dgm:prSet phldrT="[文字]"/>
      <dgm:spPr/>
      <dgm:t>
        <a:bodyPr/>
        <a:lstStyle/>
        <a:p>
          <a:r>
            <a:rPr lang="en-US" altLang="zh-TW" dirty="0" smtClean="0"/>
            <a:t>Manpower planning</a:t>
          </a:r>
          <a:endParaRPr lang="zh-TW" altLang="en-US" dirty="0"/>
        </a:p>
      </dgm:t>
    </dgm:pt>
    <dgm:pt modelId="{269BFDE1-73A9-41E1-9D75-A06757E06175}" type="parTrans" cxnId="{561FBAB4-A94B-41AF-AB6E-62B8B9F7C895}">
      <dgm:prSet/>
      <dgm:spPr/>
      <dgm:t>
        <a:bodyPr/>
        <a:lstStyle/>
        <a:p>
          <a:endParaRPr lang="zh-TW" altLang="en-US"/>
        </a:p>
      </dgm:t>
    </dgm:pt>
    <dgm:pt modelId="{34250867-40BC-408B-B28D-8206E8019218}" type="sibTrans" cxnId="{561FBAB4-A94B-41AF-AB6E-62B8B9F7C895}">
      <dgm:prSet/>
      <dgm:spPr/>
      <dgm:t>
        <a:bodyPr/>
        <a:lstStyle/>
        <a:p>
          <a:endParaRPr lang="zh-TW" altLang="en-US"/>
        </a:p>
      </dgm:t>
    </dgm:pt>
    <dgm:pt modelId="{44EB963E-B4FD-446D-9BB1-724C01D345AB}">
      <dgm:prSet phldrT="[文字]"/>
      <dgm:spPr/>
      <dgm:t>
        <a:bodyPr/>
        <a:lstStyle/>
        <a:p>
          <a:r>
            <a:rPr lang="en-US" altLang="zh-TW" dirty="0" smtClean="0"/>
            <a:t>Rates of return</a:t>
          </a:r>
          <a:endParaRPr lang="zh-TW" altLang="en-US" dirty="0"/>
        </a:p>
      </dgm:t>
    </dgm:pt>
    <dgm:pt modelId="{38C05961-26D4-49D1-ABCD-179DB37E6176}" type="parTrans" cxnId="{3A3217B3-1A34-4624-9EBE-B72A9A5B13F7}">
      <dgm:prSet/>
      <dgm:spPr/>
      <dgm:t>
        <a:bodyPr/>
        <a:lstStyle/>
        <a:p>
          <a:endParaRPr lang="zh-TW" altLang="en-US"/>
        </a:p>
      </dgm:t>
    </dgm:pt>
    <dgm:pt modelId="{0CB27CA3-2B87-49A6-911A-47EA48BF8CBD}" type="sibTrans" cxnId="{3A3217B3-1A34-4624-9EBE-B72A9A5B13F7}">
      <dgm:prSet/>
      <dgm:spPr/>
      <dgm:t>
        <a:bodyPr/>
        <a:lstStyle/>
        <a:p>
          <a:endParaRPr lang="zh-TW" altLang="en-US"/>
        </a:p>
      </dgm:t>
    </dgm:pt>
    <dgm:pt modelId="{18690EC2-46B0-44EB-8939-52E604B214A5}">
      <dgm:prSet phldrT="[文字]"/>
      <dgm:spPr/>
      <dgm:t>
        <a:bodyPr/>
        <a:lstStyle/>
        <a:p>
          <a:r>
            <a:rPr lang="en-US" altLang="zh-TW" dirty="0" smtClean="0"/>
            <a:t>As % of total government expenditure</a:t>
          </a:r>
          <a:endParaRPr lang="zh-TW" altLang="en-US" dirty="0"/>
        </a:p>
      </dgm:t>
    </dgm:pt>
    <dgm:pt modelId="{A1653896-A636-411C-8646-4690E6B835C6}" type="parTrans" cxnId="{D8DBB473-51A8-4A1F-B90B-12A0A916518C}">
      <dgm:prSet/>
      <dgm:spPr/>
    </dgm:pt>
    <dgm:pt modelId="{525FD6E3-B534-44E3-A58E-E27D01810CA6}" type="sibTrans" cxnId="{D8DBB473-51A8-4A1F-B90B-12A0A916518C}">
      <dgm:prSet/>
      <dgm:spPr/>
    </dgm:pt>
    <dgm:pt modelId="{EFA3F3BC-4BA5-4768-BCAA-C44426E38F50}">
      <dgm:prSet phldrT="[文字]"/>
      <dgm:spPr/>
      <dgm:t>
        <a:bodyPr/>
        <a:lstStyle/>
        <a:p>
          <a:endParaRPr lang="zh-TW" altLang="en-US" dirty="0"/>
        </a:p>
      </dgm:t>
    </dgm:pt>
    <dgm:pt modelId="{817EA717-D674-4F6B-B59F-E27F73E0FEAB}" type="parTrans" cxnId="{F791EAD4-8FB7-4A0B-A5FF-D8D17B6C4637}">
      <dgm:prSet/>
      <dgm:spPr/>
    </dgm:pt>
    <dgm:pt modelId="{6D2692FF-41DE-41BE-AA5D-8A8BDECEB28F}" type="sibTrans" cxnId="{F791EAD4-8FB7-4A0B-A5FF-D8D17B6C4637}">
      <dgm:prSet/>
      <dgm:spPr/>
    </dgm:pt>
    <dgm:pt modelId="{D12DDF08-9157-46C7-9A72-92AAE1DF86BF}">
      <dgm:prSet phldrT="[文字]"/>
      <dgm:spPr/>
      <dgm:t>
        <a:bodyPr/>
        <a:lstStyle/>
        <a:p>
          <a:r>
            <a:rPr lang="en-US" altLang="zh-TW" dirty="0" smtClean="0"/>
            <a:t>As % </a:t>
          </a:r>
          <a:r>
            <a:rPr lang="en-US" altLang="zh-TW" smtClean="0"/>
            <a:t>of GDP</a:t>
          </a:r>
          <a:endParaRPr lang="zh-TW" altLang="en-US" dirty="0"/>
        </a:p>
      </dgm:t>
    </dgm:pt>
    <dgm:pt modelId="{24C066E9-6419-4047-8986-3CB9EAB57839}" type="parTrans" cxnId="{8E2F9CD6-8950-4CB9-BE9D-85E3F798F4E6}">
      <dgm:prSet/>
      <dgm:spPr/>
    </dgm:pt>
    <dgm:pt modelId="{57B7EC98-64E0-479A-AE2E-4F1D69637B9F}" type="sibTrans" cxnId="{8E2F9CD6-8950-4CB9-BE9D-85E3F798F4E6}">
      <dgm:prSet/>
      <dgm:spPr/>
    </dgm:pt>
    <dgm:pt modelId="{5D1C5B4D-77E1-4759-AA14-8F2A597B0A88}" type="pres">
      <dgm:prSet presAssocID="{4924E694-8C54-45A9-9DC0-F3E4536DA1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4264A60-1DF5-40EF-9CAB-463E1646108F}" type="pres">
      <dgm:prSet presAssocID="{D3620B00-9A6A-4FBC-A6A9-94A1A7DEEF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33D430-81CE-4AC7-B249-617C59F26C6A}" type="pres">
      <dgm:prSet presAssocID="{C47F2403-2C0C-43FA-B96F-49FAA7805C51}" presName="sibTrans" presStyleCnt="0"/>
      <dgm:spPr/>
    </dgm:pt>
    <dgm:pt modelId="{4EF0DB85-0DB1-463B-BE40-46AF2BF78FD7}" type="pres">
      <dgm:prSet presAssocID="{64A547C4-62FD-4D24-BDB2-4945662018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9665D6-D8A0-4585-8D5F-61E460EB3229}" type="pres">
      <dgm:prSet presAssocID="{A5CE60D4-BF38-4EC8-AF7A-E694A8ACA017}" presName="sibTrans" presStyleCnt="0"/>
      <dgm:spPr/>
    </dgm:pt>
    <dgm:pt modelId="{7403AA07-E189-45C9-8668-4AB3B737DF35}" type="pres">
      <dgm:prSet presAssocID="{98EFE606-FC1B-4209-AA95-6E81A46CFC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5419A2-3BEE-4A7E-92B6-E84C11B52466}" type="pres">
      <dgm:prSet presAssocID="{DD3D3FD0-B48A-467C-BA4E-856F64B56709}" presName="sibTrans" presStyleCnt="0"/>
      <dgm:spPr/>
    </dgm:pt>
    <dgm:pt modelId="{4CE35B7B-BEF8-414C-AD9A-75A97E833225}" type="pres">
      <dgm:prSet presAssocID="{3157DEE6-6EF7-46F2-8B06-40C0707BA67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84F848-F050-4AD1-A914-771C072CFCAC}" type="pres">
      <dgm:prSet presAssocID="{F3893717-7AE6-424A-8453-207E32440020}" presName="sibTrans" presStyleCnt="0"/>
      <dgm:spPr/>
    </dgm:pt>
    <dgm:pt modelId="{2FD3521A-E54C-46A3-878D-631CBFBD598F}" type="pres">
      <dgm:prSet presAssocID="{798832AC-BF36-40F3-A8DE-F15BCCF275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98F8598-F7B4-4E95-B055-7AE315518B4B}" srcId="{3157DEE6-6EF7-46F2-8B06-40C0707BA67D}" destId="{DE0B674E-B20D-4EA6-A91E-B100AD88379B}" srcOrd="1" destOrd="0" parTransId="{D7F6D50B-414A-42B3-A580-5DC459C6AFFB}" sibTransId="{A5788ECE-DD9B-4C8D-A17B-CC04ED628C87}"/>
    <dgm:cxn modelId="{5A05C0B8-11B1-4FC8-A210-3C9D45147E05}" srcId="{3157DEE6-6EF7-46F2-8B06-40C0707BA67D}" destId="{1D2C4891-E12D-4348-9478-37E8FB121B05}" srcOrd="0" destOrd="0" parTransId="{939815DB-A78F-4C98-9562-E6F4B9A1FE0E}" sibTransId="{10289AA3-512A-437B-B481-D83988636FE7}"/>
    <dgm:cxn modelId="{70330EFB-E0DC-4D1F-AD1E-1C126B587C3F}" type="presOf" srcId="{4924E694-8C54-45A9-9DC0-F3E4536DA199}" destId="{5D1C5B4D-77E1-4759-AA14-8F2A597B0A88}" srcOrd="0" destOrd="0" presId="urn:microsoft.com/office/officeart/2005/8/layout/hList6"/>
    <dgm:cxn modelId="{82930276-E501-4D8B-B041-5EA083FBEA31}" type="presOf" srcId="{3157DEE6-6EF7-46F2-8B06-40C0707BA67D}" destId="{4CE35B7B-BEF8-414C-AD9A-75A97E833225}" srcOrd="0" destOrd="0" presId="urn:microsoft.com/office/officeart/2005/8/layout/hList6"/>
    <dgm:cxn modelId="{60F6E272-1057-4D33-BC01-AC6E58BE46E6}" type="presOf" srcId="{EFA3F3BC-4BA5-4768-BCAA-C44426E38F50}" destId="{2FD3521A-E54C-46A3-878D-631CBFBD598F}" srcOrd="0" destOrd="4" presId="urn:microsoft.com/office/officeart/2005/8/layout/hList6"/>
    <dgm:cxn modelId="{C6CBD079-EFB9-4271-9A1A-28C6D8388A07}" type="presOf" srcId="{76FFC1FA-A462-4FF2-94AD-370A04506C0E}" destId="{2FD3521A-E54C-46A3-878D-631CBFBD598F}" srcOrd="0" destOrd="1" presId="urn:microsoft.com/office/officeart/2005/8/layout/hList6"/>
    <dgm:cxn modelId="{45C43CC7-9074-42B6-A3DF-99407FBDF07B}" srcId="{4924E694-8C54-45A9-9DC0-F3E4536DA199}" destId="{64A547C4-62FD-4D24-BDB2-494566201870}" srcOrd="1" destOrd="0" parTransId="{717E3682-25F7-480E-B592-775486EC0367}" sibTransId="{A5CE60D4-BF38-4EC8-AF7A-E694A8ACA017}"/>
    <dgm:cxn modelId="{258B9B11-171D-4767-AB2E-12FE9BE1B1C6}" srcId="{798832AC-BF36-40F3-A8DE-F15BCCF2750D}" destId="{76FFC1FA-A462-4FF2-94AD-370A04506C0E}" srcOrd="0" destOrd="0" parTransId="{5C4D4946-24FC-4CF4-B843-F48FDCFED8DA}" sibTransId="{44F42AED-531F-4A20-A84B-48731F87EA93}"/>
    <dgm:cxn modelId="{BFD9D037-048B-4DB2-98C5-CCFB07D0148D}" srcId="{4924E694-8C54-45A9-9DC0-F3E4536DA199}" destId="{798832AC-BF36-40F3-A8DE-F15BCCF2750D}" srcOrd="4" destOrd="0" parTransId="{90815F53-54A4-4366-B8E0-280A08EB6317}" sibTransId="{DE41110E-112C-400C-B380-709D0E428AD5}"/>
    <dgm:cxn modelId="{E7361BC1-534F-4F38-9267-D534FB313323}" srcId="{4924E694-8C54-45A9-9DC0-F3E4536DA199}" destId="{3157DEE6-6EF7-46F2-8B06-40C0707BA67D}" srcOrd="3" destOrd="0" parTransId="{3174A20D-C77F-41E2-AC72-12683C729CFE}" sibTransId="{F3893717-7AE6-424A-8453-207E32440020}"/>
    <dgm:cxn modelId="{C97E99DC-097F-4F30-A425-662D3BD272BC}" type="presOf" srcId="{E794290C-2DA9-429C-B7F9-E01862893FE8}" destId="{4CE35B7B-BEF8-414C-AD9A-75A97E833225}" srcOrd="0" destOrd="3" presId="urn:microsoft.com/office/officeart/2005/8/layout/hList6"/>
    <dgm:cxn modelId="{4E3265AB-C153-4AB9-972A-31D2ABDD45F0}" type="presOf" srcId="{64A547C4-62FD-4D24-BDB2-494566201870}" destId="{4EF0DB85-0DB1-463B-BE40-46AF2BF78FD7}" srcOrd="0" destOrd="0" presId="urn:microsoft.com/office/officeart/2005/8/layout/hList6"/>
    <dgm:cxn modelId="{561FBAB4-A94B-41AF-AB6E-62B8B9F7C895}" srcId="{3157DEE6-6EF7-46F2-8B06-40C0707BA67D}" destId="{E794290C-2DA9-429C-B7F9-E01862893FE8}" srcOrd="2" destOrd="0" parTransId="{269BFDE1-73A9-41E1-9D75-A06757E06175}" sibTransId="{34250867-40BC-408B-B28D-8206E8019218}"/>
    <dgm:cxn modelId="{9D6A1A02-2A7C-4FA2-BB5B-2B988F1F2E51}" type="presOf" srcId="{18690EC2-46B0-44EB-8939-52E604B214A5}" destId="{2FD3521A-E54C-46A3-878D-631CBFBD598F}" srcOrd="0" destOrd="2" presId="urn:microsoft.com/office/officeart/2005/8/layout/hList6"/>
    <dgm:cxn modelId="{D8DBB473-51A8-4A1F-B90B-12A0A916518C}" srcId="{798832AC-BF36-40F3-A8DE-F15BCCF2750D}" destId="{18690EC2-46B0-44EB-8939-52E604B214A5}" srcOrd="1" destOrd="0" parTransId="{A1653896-A636-411C-8646-4690E6B835C6}" sibTransId="{525FD6E3-B534-44E3-A58E-E27D01810CA6}"/>
    <dgm:cxn modelId="{34E6F8BA-46F8-4CCE-B693-A29DF96DCD0F}" type="presOf" srcId="{DE0B674E-B20D-4EA6-A91E-B100AD88379B}" destId="{4CE35B7B-BEF8-414C-AD9A-75A97E833225}" srcOrd="0" destOrd="2" presId="urn:microsoft.com/office/officeart/2005/8/layout/hList6"/>
    <dgm:cxn modelId="{395BE7BE-6197-45E6-999E-E7FAAEBDCDBF}" type="presOf" srcId="{1D2C4891-E12D-4348-9478-37E8FB121B05}" destId="{4CE35B7B-BEF8-414C-AD9A-75A97E833225}" srcOrd="0" destOrd="1" presId="urn:microsoft.com/office/officeart/2005/8/layout/hList6"/>
    <dgm:cxn modelId="{F791EAD4-8FB7-4A0B-A5FF-D8D17B6C4637}" srcId="{798832AC-BF36-40F3-A8DE-F15BCCF2750D}" destId="{EFA3F3BC-4BA5-4768-BCAA-C44426E38F50}" srcOrd="3" destOrd="0" parTransId="{817EA717-D674-4F6B-B59F-E27F73E0FEAB}" sibTransId="{6D2692FF-41DE-41BE-AA5D-8A8BDECEB28F}"/>
    <dgm:cxn modelId="{8E2F9CD6-8950-4CB9-BE9D-85E3F798F4E6}" srcId="{798832AC-BF36-40F3-A8DE-F15BCCF2750D}" destId="{D12DDF08-9157-46C7-9A72-92AAE1DF86BF}" srcOrd="2" destOrd="0" parTransId="{24C066E9-6419-4047-8986-3CB9EAB57839}" sibTransId="{57B7EC98-64E0-479A-AE2E-4F1D69637B9F}"/>
    <dgm:cxn modelId="{A38A5DC3-7652-4D34-8FBD-F7137750D7F2}" type="presOf" srcId="{D3620B00-9A6A-4FBC-A6A9-94A1A7DEEFAD}" destId="{54264A60-1DF5-40EF-9CAB-463E1646108F}" srcOrd="0" destOrd="0" presId="urn:microsoft.com/office/officeart/2005/8/layout/hList6"/>
    <dgm:cxn modelId="{FAC6DF0A-B0E8-4710-9DDA-0701F3FBBAAA}" type="presOf" srcId="{98EFE606-FC1B-4209-AA95-6E81A46CFCE5}" destId="{7403AA07-E189-45C9-8668-4AB3B737DF35}" srcOrd="0" destOrd="0" presId="urn:microsoft.com/office/officeart/2005/8/layout/hList6"/>
    <dgm:cxn modelId="{86B4BE25-174F-47A6-8150-D274E0667BE9}" type="presOf" srcId="{D12DDF08-9157-46C7-9A72-92AAE1DF86BF}" destId="{2FD3521A-E54C-46A3-878D-631CBFBD598F}" srcOrd="0" destOrd="3" presId="urn:microsoft.com/office/officeart/2005/8/layout/hList6"/>
    <dgm:cxn modelId="{2138D8FA-D9DD-4645-B98E-BDD997186B40}" type="presOf" srcId="{798832AC-BF36-40F3-A8DE-F15BCCF2750D}" destId="{2FD3521A-E54C-46A3-878D-631CBFBD598F}" srcOrd="0" destOrd="0" presId="urn:microsoft.com/office/officeart/2005/8/layout/hList6"/>
    <dgm:cxn modelId="{B903A573-2B8F-49B8-94BD-850DFC4D0D12}" srcId="{4924E694-8C54-45A9-9DC0-F3E4536DA199}" destId="{D3620B00-9A6A-4FBC-A6A9-94A1A7DEEFAD}" srcOrd="0" destOrd="0" parTransId="{A883E4C4-AA67-4F49-8CD8-FBC563A413EF}" sibTransId="{C47F2403-2C0C-43FA-B96F-49FAA7805C51}"/>
    <dgm:cxn modelId="{5ED327EE-9447-4E38-8F7E-02E43BA2A1BA}" srcId="{4924E694-8C54-45A9-9DC0-F3E4536DA199}" destId="{98EFE606-FC1B-4209-AA95-6E81A46CFCE5}" srcOrd="2" destOrd="0" parTransId="{959F67E6-00D6-4F0F-8B52-C7D8D28DA1D9}" sibTransId="{DD3D3FD0-B48A-467C-BA4E-856F64B56709}"/>
    <dgm:cxn modelId="{28989ABD-B5D1-4EDC-8E9B-D70D1CC46F5E}" type="presOf" srcId="{44EB963E-B4FD-446D-9BB1-724C01D345AB}" destId="{4CE35B7B-BEF8-414C-AD9A-75A97E833225}" srcOrd="0" destOrd="4" presId="urn:microsoft.com/office/officeart/2005/8/layout/hList6"/>
    <dgm:cxn modelId="{3A3217B3-1A34-4624-9EBE-B72A9A5B13F7}" srcId="{3157DEE6-6EF7-46F2-8B06-40C0707BA67D}" destId="{44EB963E-B4FD-446D-9BB1-724C01D345AB}" srcOrd="3" destOrd="0" parTransId="{38C05961-26D4-49D1-ABCD-179DB37E6176}" sibTransId="{0CB27CA3-2B87-49A6-911A-47EA48BF8CBD}"/>
    <dgm:cxn modelId="{42FA654B-CE9D-4EF9-94B6-1C77B2A2AF82}" type="presParOf" srcId="{5D1C5B4D-77E1-4759-AA14-8F2A597B0A88}" destId="{54264A60-1DF5-40EF-9CAB-463E1646108F}" srcOrd="0" destOrd="0" presId="urn:microsoft.com/office/officeart/2005/8/layout/hList6"/>
    <dgm:cxn modelId="{EF9A3EC9-CECD-4625-8164-B94D8288FFBC}" type="presParOf" srcId="{5D1C5B4D-77E1-4759-AA14-8F2A597B0A88}" destId="{1A33D430-81CE-4AC7-B249-617C59F26C6A}" srcOrd="1" destOrd="0" presId="urn:microsoft.com/office/officeart/2005/8/layout/hList6"/>
    <dgm:cxn modelId="{2DD73F80-FF62-4E3F-95A8-1F5BC5C8F430}" type="presParOf" srcId="{5D1C5B4D-77E1-4759-AA14-8F2A597B0A88}" destId="{4EF0DB85-0DB1-463B-BE40-46AF2BF78FD7}" srcOrd="2" destOrd="0" presId="urn:microsoft.com/office/officeart/2005/8/layout/hList6"/>
    <dgm:cxn modelId="{307EFBC8-5A2C-41D7-8AAA-0B7832F293CD}" type="presParOf" srcId="{5D1C5B4D-77E1-4759-AA14-8F2A597B0A88}" destId="{FC9665D6-D8A0-4585-8D5F-61E460EB3229}" srcOrd="3" destOrd="0" presId="urn:microsoft.com/office/officeart/2005/8/layout/hList6"/>
    <dgm:cxn modelId="{DCE62E1D-6CBB-4CE6-B243-5F90C8ABE005}" type="presParOf" srcId="{5D1C5B4D-77E1-4759-AA14-8F2A597B0A88}" destId="{7403AA07-E189-45C9-8668-4AB3B737DF35}" srcOrd="4" destOrd="0" presId="urn:microsoft.com/office/officeart/2005/8/layout/hList6"/>
    <dgm:cxn modelId="{83CFB9F6-2F93-4F94-A9F3-9FBD0A943627}" type="presParOf" srcId="{5D1C5B4D-77E1-4759-AA14-8F2A597B0A88}" destId="{8B5419A2-3BEE-4A7E-92B6-E84C11B52466}" srcOrd="5" destOrd="0" presId="urn:microsoft.com/office/officeart/2005/8/layout/hList6"/>
    <dgm:cxn modelId="{642A327B-D9F9-493C-BDCA-38AB7846349A}" type="presParOf" srcId="{5D1C5B4D-77E1-4759-AA14-8F2A597B0A88}" destId="{4CE35B7B-BEF8-414C-AD9A-75A97E833225}" srcOrd="6" destOrd="0" presId="urn:microsoft.com/office/officeart/2005/8/layout/hList6"/>
    <dgm:cxn modelId="{D9174378-4866-464A-A072-596DD2713AF7}" type="presParOf" srcId="{5D1C5B4D-77E1-4759-AA14-8F2A597B0A88}" destId="{6484F848-F050-4AD1-A914-771C072CFCAC}" srcOrd="7" destOrd="0" presId="urn:microsoft.com/office/officeart/2005/8/layout/hList6"/>
    <dgm:cxn modelId="{A59D3565-3F43-4CE2-A30F-0A111540F131}" type="presParOf" srcId="{5D1C5B4D-77E1-4759-AA14-8F2A597B0A88}" destId="{2FD3521A-E54C-46A3-878D-631CBFBD598F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64A60-1DF5-40EF-9CAB-463E1646108F}">
      <dsp:nvSpPr>
        <dsp:cNvPr id="0" name=""/>
        <dsp:cNvSpPr/>
      </dsp:nvSpPr>
      <dsp:spPr>
        <a:xfrm rot="16200000">
          <a:off x="-1483017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22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What is education?</a:t>
          </a:r>
          <a:endParaRPr lang="zh-TW" altLang="en-US" sz="1700" kern="1200" dirty="0"/>
        </a:p>
      </dsp:txBody>
      <dsp:txXfrm rot="5400000">
        <a:off x="4421" y="905191"/>
        <a:ext cx="1551086" cy="2715578"/>
      </dsp:txXfrm>
    </dsp:sp>
    <dsp:sp modelId="{4EF0DB85-0DB1-463B-BE40-46AF2BF78FD7}">
      <dsp:nvSpPr>
        <dsp:cNvPr id="0" name=""/>
        <dsp:cNvSpPr/>
      </dsp:nvSpPr>
      <dsp:spPr>
        <a:xfrm rot="16200000">
          <a:off x="184400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22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How to classify education?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 Formal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 Non-formal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Informal </a:t>
          </a:r>
          <a:endParaRPr lang="zh-TW" altLang="en-US" sz="1700" kern="1200" dirty="0"/>
        </a:p>
      </dsp:txBody>
      <dsp:txXfrm rot="5400000">
        <a:off x="1671838" y="905191"/>
        <a:ext cx="1551086" cy="2715578"/>
      </dsp:txXfrm>
    </dsp:sp>
    <dsp:sp modelId="{7403AA07-E189-45C9-8668-4AB3B737DF35}">
      <dsp:nvSpPr>
        <dsp:cNvPr id="0" name=""/>
        <dsp:cNvSpPr/>
      </dsp:nvSpPr>
      <dsp:spPr>
        <a:xfrm rot="16200000">
          <a:off x="1851819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22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70:20:10 Learning Theory</a:t>
          </a:r>
          <a:endParaRPr lang="zh-TW" altLang="en-US" sz="1700" kern="1200" dirty="0"/>
        </a:p>
      </dsp:txBody>
      <dsp:txXfrm rot="5400000">
        <a:off x="3339257" y="905191"/>
        <a:ext cx="1551086" cy="2715578"/>
      </dsp:txXfrm>
    </dsp:sp>
    <dsp:sp modelId="{4CE35B7B-BEF8-414C-AD9A-75A97E833225}">
      <dsp:nvSpPr>
        <dsp:cNvPr id="0" name=""/>
        <dsp:cNvSpPr/>
      </dsp:nvSpPr>
      <dsp:spPr>
        <a:xfrm rot="16200000">
          <a:off x="3519237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22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Three approaches of educational planning :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 Social demand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Manpower planning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Rates of return</a:t>
          </a:r>
          <a:endParaRPr lang="zh-TW" altLang="en-US" sz="1300" kern="1200" dirty="0"/>
        </a:p>
      </dsp:txBody>
      <dsp:txXfrm rot="5400000">
        <a:off x="5006675" y="905191"/>
        <a:ext cx="1551086" cy="2715578"/>
      </dsp:txXfrm>
    </dsp:sp>
    <dsp:sp modelId="{2FD3521A-E54C-46A3-878D-631CBFBD598F}">
      <dsp:nvSpPr>
        <dsp:cNvPr id="0" name=""/>
        <dsp:cNvSpPr/>
      </dsp:nvSpPr>
      <dsp:spPr>
        <a:xfrm rot="16200000">
          <a:off x="5186655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22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Funding of Education</a:t>
          </a:r>
          <a:endParaRPr lang="zh-TW" alt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Magnitude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As % of total government expenditure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As % </a:t>
          </a:r>
          <a:r>
            <a:rPr lang="en-US" altLang="zh-TW" sz="1300" kern="1200" smtClean="0"/>
            <a:t>of GDP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300" kern="1200" dirty="0"/>
        </a:p>
      </dsp:txBody>
      <dsp:txXfrm rot="5400000">
        <a:off x="6674093" y="905191"/>
        <a:ext cx="1551086" cy="271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7F14E-1118-40F5-94B8-1110F73B183E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48D7-EB54-482C-BF1C-4C75582204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71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1F93EA-A834-4224-9A96-31A0E37421B4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A321BC-FD63-437A-9492-6953240DB4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55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321BC-FD63-437A-9492-6953240DB49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6181-0942-4E62-A58D-54670378FE00}" type="datetime1">
              <a:rPr lang="zh-TW" altLang="en-US"/>
              <a:pPr>
                <a:defRPr/>
              </a:pPr>
              <a:t>2014/6/10</a:t>
            </a:fld>
            <a:endParaRPr lang="en-US" altLang="zh-TW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E62F-6252-409C-9515-09EFC1D748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ocument/59/0,3746,en_2649_39263231_45141755_1_1_1_1,0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ed.gov/pubs/GermanCaseStudy/Image30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747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The position of self-financing tertiary </a:t>
            </a:r>
          </a:p>
          <a:p>
            <a:pPr algn="ctr">
              <a:buNone/>
            </a:pP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altLang="zh-TW" sz="36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 in Hong Kong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Module 1: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Logo\FSTE\FSTE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2" t="26523" r="12230" b="38223"/>
          <a:stretch/>
        </p:blipFill>
        <p:spPr bwMode="auto">
          <a:xfrm>
            <a:off x="2686" y="12540"/>
            <a:ext cx="3591264" cy="125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539552" y="5301208"/>
            <a:ext cx="8229600" cy="1227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Font typeface="Wingdings 3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June 2014</a:t>
            </a:r>
          </a:p>
          <a:p>
            <a:pPr algn="r">
              <a:buFont typeface="Wingdings 3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Federation for Self-financing Tertiary Education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CE74-DF09-429F-A249-81CF827ED56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9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44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2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Equity in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Education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 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Evaluation and Assessment Frameworks for Improving </a:t>
                      </a:r>
                      <a:r>
                        <a:rPr lang="en-US" sz="2400" u="none" strike="noStrike" kern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learning Outcomes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Migrant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Education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Pathways for Disabled Students to Tertiary Education and Employment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none" strike="noStrike" kern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Recognising non-formal and informal learning</a:t>
                      </a:r>
                      <a:endParaRPr lang="zh-TW" sz="24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School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Leadership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Teacher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Policy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Tertiary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Review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Vocational Education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and Training (VET)</a:t>
                      </a:r>
                      <a:b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</a:br>
                      <a:r>
                        <a:rPr lang="en-US" sz="2400" u="none" strike="noStrike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Learning for Jobs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dirty="0" smtClean="0"/>
              <a:t>Any cues from OECD document?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http://www.ed.gov/pubs/GermanCaseStudy/Image30.gif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91680" y="260648"/>
            <a:ext cx="561662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</a:p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back and</a:t>
            </a:r>
          </a:p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views</a:t>
            </a:r>
          </a:p>
          <a:p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NSSC : The 7 Learning Goals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to be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biliterate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trilingual with adequate proficiency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to acquire a broad knowledge base, and be able to understand contemporary issues that may impact on their daily life at personal, community, national and global levels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to be an informed and responsible citizen with a sense of global and national identity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111EA-2B45-4F93-8FB3-3088B9772040}" type="slidenum"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NSSC: The 7 Learning Goals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to respect pluralism of cultures and views, and be a critical, reflective and independent thinker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to acquire information technology and other skills as necessary for being a life-long learner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FC2E4-5F40-4C5C-98C9-9039022A2BC3}" type="slidenum"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NSSC: The 7 Learning Goals</a:t>
            </a:r>
            <a:endParaRPr lang="zh-TW" altLang="en-US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to understand their own career/ academic aspirations and develop positive attitudes towards work and learning 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to lead a healthy life-style with active participation in aesthetic and physical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activies</a:t>
            </a: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7D96A-8086-4329-8E0C-4841F6A62101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7950" y="4581525"/>
            <a:ext cx="1042988" cy="458587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sz="1400">
                <a:solidFill>
                  <a:srgbClr val="FFFF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Values &amp;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sz="1400">
                <a:solidFill>
                  <a:srgbClr val="FFFF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Attitudes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486400" y="4581525"/>
            <a:ext cx="793750" cy="503238"/>
          </a:xfrm>
          <a:prstGeom prst="homePlate">
            <a:avLst>
              <a:gd name="adj" fmla="val 39432"/>
            </a:avLst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464175" y="3933825"/>
            <a:ext cx="936625" cy="503238"/>
          </a:xfrm>
          <a:prstGeom prst="homePlate">
            <a:avLst>
              <a:gd name="adj" fmla="val 46530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5888" y="3933825"/>
            <a:ext cx="1000125" cy="50323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US" altLang="zh-TW" sz="140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Generic Skills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 l="48082" t="52029" r="20595" b="21698"/>
          <a:stretch>
            <a:fillRect/>
          </a:stretch>
        </p:blipFill>
        <p:spPr bwMode="auto">
          <a:xfrm>
            <a:off x="1066800" y="3454400"/>
            <a:ext cx="44196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588125" y="3789363"/>
            <a:ext cx="1223963" cy="1584325"/>
          </a:xfrm>
          <a:prstGeom prst="upArrow">
            <a:avLst>
              <a:gd name="adj1" fmla="val 50000"/>
              <a:gd name="adj2" fmla="val 3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7415213" y="50133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P1- S3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92100" y="957263"/>
            <a:ext cx="2400300" cy="2400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tIns="10800" rIns="18000" bIns="10800"/>
          <a:lstStyle/>
          <a:p>
            <a:pPr algn="ctr" eaLnBrk="0" hangingPunct="0"/>
            <a:r>
              <a:rPr kumimoji="0" lang="en-GB" altLang="zh-TW" sz="21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Subjects</a:t>
            </a:r>
            <a:r>
              <a:rPr kumimoji="0" lang="en-GB" altLang="zh-TW" sz="2100" b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en-GB" altLang="zh-TW" sz="2100" b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GB" altLang="zh-TW" sz="2100" b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Language,</a:t>
            </a:r>
          </a:p>
          <a:p>
            <a:pPr algn="ctr" eaLnBrk="0" hangingPunct="0"/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Language,</a:t>
            </a:r>
          </a:p>
          <a:p>
            <a:pPr algn="ctr" eaLnBrk="0" hangingPunct="0"/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Mathematics,</a:t>
            </a:r>
          </a:p>
          <a:p>
            <a:pPr algn="ctr" eaLnBrk="0" hangingPunct="0"/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 Studies</a:t>
            </a:r>
          </a:p>
          <a:p>
            <a:pPr algn="ctr" eaLnBrk="0" hangingPunct="0"/>
            <a:endParaRPr kumimoji="0" lang="en-GB" altLang="zh-TW" sz="21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en-GB" altLang="zh-TW" sz="21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(45-55%)</a:t>
            </a:r>
          </a:p>
          <a:p>
            <a:pPr algn="ctr" eaLnBrk="0" hangingPunct="0"/>
            <a:endParaRPr kumimoji="0" lang="en-US" altLang="zh-TW" sz="21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2805113" y="1765300"/>
            <a:ext cx="388937" cy="430213"/>
          </a:xfrm>
          <a:prstGeom prst="plus">
            <a:avLst>
              <a:gd name="adj" fmla="val 42778"/>
            </a:avLst>
          </a:pr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3270250" y="957263"/>
            <a:ext cx="2525713" cy="2400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lnSpc>
                <a:spcPct val="90000"/>
              </a:lnSpc>
            </a:pPr>
            <a:r>
              <a:rPr kumimoji="0" lang="en-GB" altLang="zh-TW" sz="19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Elective Subjects</a:t>
            </a:r>
            <a:r>
              <a:rPr kumimoji="0" lang="en-GB" altLang="zh-TW" sz="21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GB" altLang="zh-TW" sz="21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altLang="zh-TW" sz="15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GB" altLang="zh-TW" sz="15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Elective Subjects chosen from 20 NSS elective subjects, Applied Learning courses and</a:t>
            </a:r>
          </a:p>
          <a:p>
            <a:pPr algn="ctr" eaLnBrk="0" hangingPunct="0">
              <a:lnSpc>
                <a:spcPct val="90000"/>
              </a:lnSpc>
            </a:pPr>
            <a:r>
              <a:rPr kumimoji="0" lang="en-GB" altLang="zh-TW" sz="1500" b="0">
                <a:latin typeface="Times New Roman" panose="02020603050405020304" pitchFamily="18" charset="0"/>
                <a:cs typeface="Times New Roman" panose="02020603050405020304" pitchFamily="18" charset="0"/>
              </a:rPr>
              <a:t>other language courses</a:t>
            </a:r>
          </a:p>
          <a:p>
            <a:pPr algn="ctr" eaLnBrk="0" hangingPunct="0"/>
            <a:endParaRPr kumimoji="0" lang="en-GB" altLang="zh-TW" sz="21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en-GB" altLang="zh-TW" sz="21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(20-30%)</a:t>
            </a:r>
          </a:p>
          <a:p>
            <a:pPr algn="ctr" eaLnBrk="0" hangingPunct="0"/>
            <a:endParaRPr kumimoji="0" lang="en-US" altLang="zh-TW" sz="21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6492875" y="957263"/>
            <a:ext cx="2400300" cy="23764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79388" indent="-179388" algn="ctr" eaLnBrk="0" hangingPunct="0">
              <a:lnSpc>
                <a:spcPct val="90000"/>
              </a:lnSpc>
              <a:spcBef>
                <a:spcPct val="75000"/>
              </a:spcBef>
            </a:pPr>
            <a:r>
              <a:rPr kumimoji="0" lang="en-GB" altLang="zh-TW" sz="1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Learning Experiences</a:t>
            </a:r>
            <a:endParaRPr kumimoji="0" lang="en-GB" altLang="zh-TW" sz="18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 eaLnBrk="0" hangingPunct="0">
              <a:lnSpc>
                <a:spcPct val="80000"/>
              </a:lnSpc>
              <a:buFontTx/>
              <a:buChar char="-"/>
            </a:pP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and Civic Education</a:t>
            </a:r>
          </a:p>
          <a:p>
            <a:pPr marL="179388" indent="-179388" eaLnBrk="0" hangingPunct="0">
              <a:lnSpc>
                <a:spcPct val="80000"/>
              </a:lnSpc>
              <a:buFontTx/>
              <a:buChar char="-"/>
            </a:pP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179388" indent="-179388" eaLnBrk="0" hangingPunct="0">
              <a:lnSpc>
                <a:spcPct val="80000"/>
              </a:lnSpc>
              <a:buFontTx/>
              <a:buChar char="-"/>
            </a:pP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Aesthetic Development</a:t>
            </a:r>
          </a:p>
          <a:p>
            <a:pPr marL="179388" indent="-179388" eaLnBrk="0" hangingPunct="0">
              <a:lnSpc>
                <a:spcPct val="80000"/>
              </a:lnSpc>
              <a:buFontTx/>
              <a:buChar char="-"/>
            </a:pP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Development</a:t>
            </a:r>
          </a:p>
          <a:p>
            <a:pPr marL="179388" indent="-179388" eaLnBrk="0" hangingPunct="0">
              <a:lnSpc>
                <a:spcPct val="80000"/>
              </a:lnSpc>
              <a:buFontTx/>
              <a:buChar char="-"/>
            </a:pPr>
            <a:r>
              <a:rPr kumimoji="0" lang="en-GB" altLang="zh-TW" sz="15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Career-related Experiences</a:t>
            </a:r>
            <a:endParaRPr kumimoji="0" lang="en-GB" altLang="zh-TW" sz="1600" b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 algn="ctr" eaLnBrk="0" hangingPunct="0">
              <a:lnSpc>
                <a:spcPct val="85000"/>
              </a:lnSpc>
              <a:spcBef>
                <a:spcPct val="40000"/>
              </a:spcBef>
            </a:pPr>
            <a:r>
              <a:rPr kumimoji="0" lang="en-GB" altLang="zh-TW" sz="21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(15-35%)</a:t>
            </a:r>
            <a:endParaRPr kumimoji="0" lang="en-US" altLang="zh-TW" sz="2100" b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911850" y="1766888"/>
            <a:ext cx="388938" cy="430212"/>
          </a:xfrm>
          <a:prstGeom prst="plus">
            <a:avLst>
              <a:gd name="adj" fmla="val 42778"/>
            </a:avLst>
          </a:pr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6732588" y="3351213"/>
            <a:ext cx="2411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1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Senior Secondary 2009</a:t>
            </a:r>
          </a:p>
        </p:txBody>
      </p:sp>
      <p:pic>
        <p:nvPicPr>
          <p:cNvPr id="25615" name="Picture 15" descr="圖形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800" y="5418138"/>
            <a:ext cx="75692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86175" y="5562600"/>
            <a:ext cx="5530850" cy="1068388"/>
            <a:chOff x="2352" y="3504"/>
            <a:chExt cx="3484" cy="673"/>
          </a:xfrm>
        </p:grpSpPr>
        <p:pic>
          <p:nvPicPr>
            <p:cNvPr id="25619" name="Picture 17" descr="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3504"/>
              <a:ext cx="2977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2352" y="3794"/>
              <a:ext cx="81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kumimoji="0" lang="en-US" altLang="zh-TW" sz="130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Moral and Civic Education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2994" y="3840"/>
              <a:ext cx="86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kumimoji="0" lang="en-US" altLang="zh-TW" sz="130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Intellectual Development</a:t>
              </a:r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3638" y="3840"/>
              <a:ext cx="86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kumimoji="0" lang="en-US" altLang="zh-TW" sz="130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Community Service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4224" y="3744"/>
              <a:ext cx="86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kumimoji="0" lang="en-US" altLang="zh-TW" sz="130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&amp; Aesthetic Development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4972" y="3830"/>
              <a:ext cx="86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kumimoji="0" lang="en-US" altLang="zh-TW" sz="130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Career-related Experiences</a:t>
              </a:r>
            </a:p>
          </p:txBody>
        </p:sp>
      </p:grpSp>
      <p:sp>
        <p:nvSpPr>
          <p:cNvPr id="25617" name="Oval 23"/>
          <p:cNvSpPr>
            <a:spLocks noChangeArrowheads="1"/>
          </p:cNvSpPr>
          <p:nvPr/>
        </p:nvSpPr>
        <p:spPr bwMode="auto">
          <a:xfrm>
            <a:off x="3060700" y="5156200"/>
            <a:ext cx="1066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br>
              <a:rPr lang="en-US" altLang="zh-TW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</p:txBody>
      </p:sp>
      <p:sp>
        <p:nvSpPr>
          <p:cNvPr id="25618" name="Rectangle 24"/>
          <p:cNvSpPr>
            <a:spLocks noChangeArrowheads="1"/>
          </p:cNvSpPr>
          <p:nvPr/>
        </p:nvSpPr>
        <p:spPr bwMode="auto">
          <a:xfrm>
            <a:off x="34925" y="-169863"/>
            <a:ext cx="9109075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altLang="zh-TW" sz="2800" b="0"/>
              <a:t>From Primary Education to NSS 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030" name="Group 3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88703555"/>
              </p:ext>
            </p:extLst>
          </p:nvPr>
        </p:nvGraphicFramePr>
        <p:xfrm>
          <a:off x="603250" y="836613"/>
          <a:ext cx="8001000" cy="5809299"/>
        </p:xfrm>
        <a:graphic>
          <a:graphicData uri="http://schemas.openxmlformats.org/drawingml/2006/table">
            <a:tbl>
              <a:tblPr/>
              <a:tblGrid>
                <a:gridCol w="3795713"/>
                <a:gridCol w="4205287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Chinese Language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Chinese Language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(core subject)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Chinese Literature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English Language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English Language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(core subject)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Literature in 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Mathematics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Mathematics </a:t>
                      </a:r>
                      <a:r>
                        <a:rPr kumimoji="1" lang="en-US" altLang="zh-TW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(core subject + two extensions)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Liberal Studies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(core subject)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Personal, Social and Humanities 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Chinese History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Economics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Ethics and Religious Studies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Geography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History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Tourism and Hospitality Studies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Science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Biology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Chemistry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Physics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Science (Integrated, Combined)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Technology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Business, Accounting and Financial Studies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Information and Communication Technology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絡遺羹"/>
                          <a:cs typeface="絡遺羹"/>
                        </a:rPr>
                        <a:t>   Technology and Living</a:t>
                      </a:r>
                      <a:endParaRPr kumimoji="1" lang="en-US" altLang="zh-TW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絡遺羹"/>
                          <a:cs typeface="絡遺羹"/>
                        </a:rPr>
                        <a:t>    Design and Applied Technology</a:t>
                      </a:r>
                      <a:endParaRPr kumimoji="1" lang="en-US" altLang="zh-TW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Health Management and Social Care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Arts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Visual Arts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Physical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Physical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  Applied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6 Areas of Studies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1029" name="Rectangle 37"/>
          <p:cNvSpPr>
            <a:spLocks noChangeArrowheads="1"/>
          </p:cNvSpPr>
          <p:nvPr/>
        </p:nvSpPr>
        <p:spPr bwMode="auto">
          <a:xfrm>
            <a:off x="0" y="1127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GB" altLang="zh-TW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Core / Elective Subjects</a:t>
            </a:r>
            <a:endParaRPr kumimoji="0" lang="en-US" altLang="zh-TW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內容版面配置區 4" descr="NSS Programme_Figure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260648"/>
            <a:ext cx="7344816" cy="5904656"/>
          </a:xfrm>
        </p:spPr>
      </p:pic>
      <p:sp>
        <p:nvSpPr>
          <p:cNvPr id="194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6D9FC-28F5-4664-99FF-C535EFD787D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3A4E-A03C-45DB-A4DB-31675CED199E}" type="slidenum"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19</a:t>
            </a:fld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1" name="Picture 4" descr="img-308134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82978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of the 1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264A60-1DF5-40EF-9CAB-463E16461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4264A60-1DF5-40EF-9CAB-463E16461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F0DB85-0DB1-463B-BE40-46AF2BF78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4EF0DB85-0DB1-463B-BE40-46AF2BF78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03AA07-E189-45C9-8668-4AB3B737D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7403AA07-E189-45C9-8668-4AB3B737DF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E35B7B-BEF8-414C-AD9A-75A97E833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4CE35B7B-BEF8-414C-AD9A-75A97E833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D3521A-E54C-46A3-878D-631CBFBD5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2FD3521A-E54C-46A3-878D-631CBFBD5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 Studies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D1201-B8F6-43AE-B004-AD661B17B592}" type="slidenum"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20</a:t>
            </a:fld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9" name="Picture 4" descr="img-308134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84313"/>
            <a:ext cx="84963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-34925" y="765175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altLang="zh-TW" sz="2400" b="0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84" name="Group 2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31584399"/>
              </p:ext>
            </p:extLst>
          </p:nvPr>
        </p:nvGraphicFramePr>
        <p:xfrm>
          <a:off x="373063" y="1268760"/>
          <a:ext cx="8375650" cy="4503420"/>
        </p:xfrm>
        <a:graphic>
          <a:graphicData uri="http://schemas.openxmlformats.org/drawingml/2006/table">
            <a:tbl>
              <a:tblPr/>
              <a:tblGrid>
                <a:gridCol w="5262562"/>
                <a:gridCol w="311308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Areas of Study (all are core)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Independent Enquiry Study (IES)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Self &amp; Personal 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  Module 1: Personal Development &amp;</a:t>
                      </a:r>
                      <a:b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</a:b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                     Interpersonal Relationships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In the IES, students make use of knowledge and perspectives gained from the Areas of Study and extend them to new issues or contexts. Suggested themes include: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Media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Religion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Sports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ICT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0675" algn="l"/>
                        </a:tabLst>
                      </a:pPr>
                      <a:r>
                        <a:rPr kumimoji="1" lang="en-US" altLang="zh-TW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Society &amp; Culture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Module 2: Hong Kong Today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Module 3: Modern China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Module 4: Globalization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0675" algn="l"/>
                        </a:tabLst>
                      </a:pPr>
                      <a:r>
                        <a:rPr kumimoji="1" lang="en-US" altLang="zh-TW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Science, Technology &amp; the Environment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Module 5: Public Health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Times New Roman" pitchFamily="18" charset="0"/>
                        <a:buChar char="●"/>
                        <a:tabLst>
                          <a:tab pos="320675" algn="l"/>
                        </a:tabLst>
                      </a:pPr>
                      <a:r>
                        <a:rPr kumimoji="1" lang="en-US" altLang="zh-TW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	Module 6: Energy Technology &amp; the</a:t>
                      </a:r>
                      <a:br>
                        <a:rPr kumimoji="1" lang="en-US" altLang="zh-TW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</a:br>
                      <a:r>
                        <a:rPr kumimoji="1" lang="en-US" altLang="zh-TW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                     Environment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468313" y="-17463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DBA74-684E-4BD3-8A07-9C9D956F0247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33795" name="投影片編號版面配置區 5"/>
          <p:cNvSpPr txBox="1">
            <a:spLocks/>
          </p:cNvSpPr>
          <p:nvPr/>
        </p:nvSpPr>
        <p:spPr bwMode="auto">
          <a:xfrm>
            <a:off x="6988175" y="63039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1733C3-0A93-40B5-97F1-575107AC8849}" type="slidenum">
              <a:rPr lang="en-US" altLang="zh-TW" sz="1400" b="0"/>
              <a:pPr algn="r"/>
              <a:t>22</a:t>
            </a:fld>
            <a:endParaRPr lang="en-US" altLang="zh-TW" sz="1400" b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6877050" y="4941888"/>
            <a:ext cx="2266950" cy="191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-26988"/>
            <a:ext cx="8229600" cy="850901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zh-TW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Curriculum Framework of ApL</a:t>
            </a:r>
            <a:endParaRPr lang="en-US" altLang="zh-TW" sz="4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4500563" y="2447925"/>
            <a:ext cx="4319587" cy="11525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1223963"/>
            <a:ext cx="8569325" cy="4608512"/>
            <a:chOff x="158" y="618"/>
            <a:chExt cx="5398" cy="2903"/>
          </a:xfrm>
        </p:grpSpPr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2835" y="754"/>
              <a:ext cx="2721" cy="635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158" y="754"/>
              <a:ext cx="2677" cy="68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158" y="1389"/>
              <a:ext cx="2677" cy="726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158" y="2115"/>
              <a:ext cx="5398" cy="12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38" name="AutoShape 10"/>
            <p:cNvSpPr>
              <a:spLocks noChangeArrowheads="1"/>
            </p:cNvSpPr>
            <p:nvPr/>
          </p:nvSpPr>
          <p:spPr bwMode="auto">
            <a:xfrm>
              <a:off x="2381" y="618"/>
              <a:ext cx="864" cy="2903"/>
            </a:xfrm>
            <a:prstGeom prst="upArrow">
              <a:avLst>
                <a:gd name="adj1" fmla="val 50000"/>
                <a:gd name="adj2" fmla="val 83999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34925" y="1636713"/>
            <a:ext cx="6308725" cy="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4" name="Group 12"/>
          <p:cNvGraphicFramePr>
            <a:graphicFrameLocks noGrp="1"/>
          </p:cNvGraphicFramePr>
          <p:nvPr/>
        </p:nvGraphicFramePr>
        <p:xfrm>
          <a:off x="250825" y="863600"/>
          <a:ext cx="8569325" cy="396240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Life-long learning for further studies and/or work</a:t>
                      </a:r>
                      <a:endParaRPr kumimoji="1" lang="en-US" altLang="zh-TW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3807" name="Rectangle 18"/>
          <p:cNvSpPr>
            <a:spLocks noChangeArrowheads="1"/>
          </p:cNvSpPr>
          <p:nvPr/>
        </p:nvSpPr>
        <p:spPr bwMode="auto">
          <a:xfrm>
            <a:off x="34925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3808" name="Rectangle 19"/>
          <p:cNvSpPr>
            <a:spLocks noChangeArrowheads="1"/>
          </p:cNvSpPr>
          <p:nvPr/>
        </p:nvSpPr>
        <p:spPr bwMode="auto">
          <a:xfrm>
            <a:off x="34925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 sz="1800" b="0"/>
          </a:p>
        </p:txBody>
      </p:sp>
      <p:sp>
        <p:nvSpPr>
          <p:cNvPr id="33809" name="Rectangle 20"/>
          <p:cNvSpPr>
            <a:spLocks noChangeArrowheads="1"/>
          </p:cNvSpPr>
          <p:nvPr/>
        </p:nvSpPr>
        <p:spPr bwMode="auto">
          <a:xfrm>
            <a:off x="34925" y="1636713"/>
            <a:ext cx="2628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zh-TW" altLang="en-US"/>
          </a:p>
        </p:txBody>
      </p:sp>
      <p:sp>
        <p:nvSpPr>
          <p:cNvPr id="33810" name="Rectangle 21"/>
          <p:cNvSpPr>
            <a:spLocks noChangeArrowheads="1"/>
          </p:cNvSpPr>
          <p:nvPr/>
        </p:nvSpPr>
        <p:spPr bwMode="auto">
          <a:xfrm>
            <a:off x="34925" y="1636713"/>
            <a:ext cx="2628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zh-TW" altLang="en-US"/>
          </a:p>
        </p:txBody>
      </p:sp>
      <p:sp>
        <p:nvSpPr>
          <p:cNvPr id="33811" name="Rectangle 22"/>
          <p:cNvSpPr>
            <a:spLocks noChangeArrowheads="1"/>
          </p:cNvSpPr>
          <p:nvPr/>
        </p:nvSpPr>
        <p:spPr bwMode="auto">
          <a:xfrm>
            <a:off x="34925" y="1636713"/>
            <a:ext cx="2628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zh-TW" altLang="en-US"/>
          </a:p>
        </p:txBody>
      </p:sp>
      <p:sp>
        <p:nvSpPr>
          <p:cNvPr id="33812" name="Rectangle 23"/>
          <p:cNvSpPr>
            <a:spLocks noChangeArrowheads="1"/>
          </p:cNvSpPr>
          <p:nvPr/>
        </p:nvSpPr>
        <p:spPr bwMode="auto">
          <a:xfrm>
            <a:off x="34925" y="1636713"/>
            <a:ext cx="2628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zh-TW" altLang="en-US"/>
          </a:p>
        </p:txBody>
      </p:sp>
      <p:graphicFrame>
        <p:nvGraphicFramePr>
          <p:cNvPr id="21" name="Group 24"/>
          <p:cNvGraphicFramePr>
            <a:graphicFrameLocks noGrp="1"/>
          </p:cNvGraphicFramePr>
          <p:nvPr/>
        </p:nvGraphicFramePr>
        <p:xfrm>
          <a:off x="250825" y="1439863"/>
          <a:ext cx="8569325" cy="4125914"/>
        </p:xfrm>
        <a:graphic>
          <a:graphicData uri="http://schemas.openxmlformats.org/drawingml/2006/table">
            <a:tbl>
              <a:tblPr/>
              <a:tblGrid>
                <a:gridCol w="4249738"/>
                <a:gridCol w="4319587"/>
              </a:tblGrid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Foundation Skills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(e.g. communication skills, numeracy, information technology)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Thinking Skills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(e.g. problem-solving &amp; decision-making skills, analytical skills, creative thinking skills)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People Skills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(e.g. self-reflection &amp; self-management skills, interpersonal, collaborative 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&amp; team building skills)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Values and Attitudes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(e.g. honesty, responsibility, enthusiasm, willingness to learn, self-confidence, 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respect for others, law &amp; authority)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0563">
                <a:tc gridSpan="2">
                  <a:txBody>
                    <a:bodyPr/>
                    <a:lstStyle/>
                    <a:p>
                      <a:pPr marL="347663" marR="0" lvl="0" indent="-173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l"/>
                        </a:tabLst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Career-related Competencies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347663" marR="0" lvl="0" indent="-173038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l"/>
                        </a:tabLst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(e.g. understand the related cluster of professions / trades / industries, future global &amp; local outlook and develop related competencies through</a:t>
                      </a:r>
                    </a:p>
                    <a:p>
                      <a:pPr marL="347663" marR="0" lvl="0" indent="-173038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l"/>
                        </a:tabLst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347663" marR="0" lvl="0" indent="-173038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>
                          <a:tab pos="762000" algn="l"/>
                        </a:tabLst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understanding the context of the course within the wider area of studies;</a:t>
                      </a:r>
                    </a:p>
                    <a:p>
                      <a:pPr marL="347663" marR="0" lvl="0" indent="-173038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>
                          <a:tab pos="762000" algn="l"/>
                        </a:tabLst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understanding and interpreting the workplace requirements through practising the basic skill set in authentic or near authentic environment;and</a:t>
                      </a:r>
                    </a:p>
                    <a:p>
                      <a:pPr marL="347663" marR="0" lvl="0" indent="-173038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>
                          <a:tab pos="762000" algn="l"/>
                        </a:tabLst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developing and applying conceptual, practical and reflective skills to demonstrate innovation and entrepreneurship)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26" name="Rectangle 37"/>
          <p:cNvSpPr>
            <a:spLocks noChangeArrowheads="1"/>
          </p:cNvSpPr>
          <p:nvPr/>
        </p:nvSpPr>
        <p:spPr bwMode="auto">
          <a:xfrm>
            <a:off x="34925" y="1636713"/>
            <a:ext cx="9144000" cy="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3" name="Group 38"/>
          <p:cNvGraphicFramePr>
            <a:graphicFrameLocks noGrp="1"/>
          </p:cNvGraphicFramePr>
          <p:nvPr/>
        </p:nvGraphicFramePr>
        <p:xfrm>
          <a:off x="250825" y="5688013"/>
          <a:ext cx="8569325" cy="916560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Different Vocational Fields as Learning Contexts</a:t>
                      </a:r>
                      <a:endParaRPr kumimoji="1" lang="en-US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(e.g. Creative Studies, Media and Communication, Business, Management and Law, Services, Applied Science and Engineering and Production)</a:t>
                      </a:r>
                    </a:p>
                  </a:txBody>
                  <a:tcPr marL="0" marR="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3833" name="Rectangle 44"/>
          <p:cNvSpPr>
            <a:spLocks noChangeArrowheads="1"/>
          </p:cNvSpPr>
          <p:nvPr/>
        </p:nvSpPr>
        <p:spPr bwMode="auto">
          <a:xfrm>
            <a:off x="34925" y="521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smtClean="0">
                <a:solidFill>
                  <a:schemeClr val="tx2">
                    <a:satMod val="130000"/>
                  </a:schemeClr>
                </a:solidFill>
              </a:rPr>
              <a:t>The HKDSE </a:t>
            </a:r>
            <a:br>
              <a:rPr lang="en-US" altLang="zh-TW" sz="280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sz="28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102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093-A4D9-48F9-B44E-0896520B7D2A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9388" y="1268413"/>
            <a:ext cx="9186862" cy="5380037"/>
            <a:chOff x="132" y="858"/>
            <a:chExt cx="5787" cy="3389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561" y="858"/>
            <a:ext cx="2611" cy="3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Acrobat Document" r:id="rId3" imgW="4534293" imgH="6416596" progId="AcroExch.Document.7">
                    <p:embed/>
                  </p:oleObj>
                </mc:Choice>
                <mc:Fallback>
                  <p:oleObj name="Acrobat Document" r:id="rId3" imgW="4534293" imgH="6416596" progId="AcroExch.Document.7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876" t="5800" r="6209" b="14511"/>
                        <a:stretch>
                          <a:fillRect/>
                        </a:stretch>
                      </p:blipFill>
                      <p:spPr bwMode="auto">
                        <a:xfrm>
                          <a:off x="1561" y="858"/>
                          <a:ext cx="2611" cy="3389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" name="Text Box 3"/>
            <p:cNvSpPr txBox="1">
              <a:spLocks noChangeArrowheads="1"/>
            </p:cNvSpPr>
            <p:nvPr/>
          </p:nvSpPr>
          <p:spPr bwMode="auto">
            <a:xfrm>
              <a:off x="4779" y="3171"/>
              <a:ext cx="11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1800" b="0">
                  <a:solidFill>
                    <a:srgbClr val="FF0066"/>
                  </a:solidFill>
                  <a:ea typeface="MS PGothic" pitchFamily="34" charset="-128"/>
                </a:rPr>
                <a:t>ApL Subjects:</a:t>
              </a:r>
            </a:p>
            <a:p>
              <a:pPr eaLnBrk="0" hangingPunct="0"/>
              <a:r>
                <a:rPr kumimoji="0" lang="en-US" altLang="zh-TW" sz="1400" b="0" i="1">
                  <a:ea typeface="MS PGothic" pitchFamily="34" charset="-128"/>
                </a:rPr>
                <a:t>Attainment Level</a:t>
              </a:r>
            </a:p>
          </p:txBody>
        </p:sp>
        <p:sp>
          <p:nvSpPr>
            <p:cNvPr id="1032" name="Text Box 4"/>
            <p:cNvSpPr txBox="1">
              <a:spLocks noChangeArrowheads="1"/>
            </p:cNvSpPr>
            <p:nvPr/>
          </p:nvSpPr>
          <p:spPr bwMode="auto">
            <a:xfrm>
              <a:off x="132" y="3216"/>
              <a:ext cx="1359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en-US" altLang="zh-TW" sz="2800">
                  <a:solidFill>
                    <a:srgbClr val="FF00FF"/>
                  </a:solidFill>
                  <a:latin typeface="Verdana" pitchFamily="34" charset="0"/>
                  <a:ea typeface="MS PGothic" pitchFamily="34" charset="-128"/>
                </a:rPr>
                <a:t>HKDSE</a:t>
              </a:r>
            </a:p>
            <a:p>
              <a:pPr algn="ctr" eaLnBrk="0" hangingPunct="0"/>
              <a:r>
                <a:rPr kumimoji="0" lang="en-US" altLang="zh-TW" sz="2800">
                  <a:solidFill>
                    <a:srgbClr val="FF00FF"/>
                  </a:solidFill>
                  <a:latin typeface="Verdana" pitchFamily="34" charset="0"/>
                  <a:ea typeface="MS PGothic" pitchFamily="34" charset="-128"/>
                </a:rPr>
                <a:t>Results</a:t>
              </a:r>
            </a:p>
            <a:p>
              <a:pPr algn="ctr" eaLnBrk="0" hangingPunct="0"/>
              <a:r>
                <a:rPr kumimoji="0" lang="en-US" altLang="zh-TW" sz="2800">
                  <a:solidFill>
                    <a:srgbClr val="FF00FF"/>
                  </a:solidFill>
                  <a:latin typeface="Verdana" pitchFamily="34" charset="0"/>
                  <a:ea typeface="MS PGothic" pitchFamily="34" charset="-128"/>
                </a:rPr>
                <a:t>Reporting</a:t>
              </a:r>
            </a:p>
          </p:txBody>
        </p:sp>
        <p:sp>
          <p:nvSpPr>
            <p:cNvPr id="1033" name="Text Box 5"/>
            <p:cNvSpPr txBox="1">
              <a:spLocks noChangeArrowheads="1"/>
            </p:cNvSpPr>
            <p:nvPr/>
          </p:nvSpPr>
          <p:spPr bwMode="auto">
            <a:xfrm>
              <a:off x="4804" y="1902"/>
              <a:ext cx="783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1800" b="0">
                  <a:solidFill>
                    <a:srgbClr val="0000FF"/>
                  </a:solidFill>
                  <a:ea typeface="MS PGothic" pitchFamily="34" charset="-128"/>
                </a:rPr>
                <a:t>Core &amp;</a:t>
              </a:r>
            </a:p>
            <a:p>
              <a:pPr eaLnBrk="0" hangingPunct="0"/>
              <a:r>
                <a:rPr kumimoji="0" lang="en-US" altLang="zh-TW" sz="1800" b="0">
                  <a:solidFill>
                    <a:srgbClr val="0000FF"/>
                  </a:solidFill>
                  <a:ea typeface="MS PGothic" pitchFamily="34" charset="-128"/>
                </a:rPr>
                <a:t>Elective </a:t>
              </a:r>
            </a:p>
            <a:p>
              <a:pPr eaLnBrk="0" hangingPunct="0"/>
              <a:r>
                <a:rPr kumimoji="0" lang="en-US" altLang="zh-TW" sz="1800" b="0">
                  <a:solidFill>
                    <a:srgbClr val="0000FF"/>
                  </a:solidFill>
                  <a:ea typeface="MS PGothic" pitchFamily="34" charset="-128"/>
                </a:rPr>
                <a:t>Subjects: </a:t>
              </a:r>
            </a:p>
            <a:p>
              <a:pPr eaLnBrk="0" hangingPunct="0"/>
              <a:r>
                <a:rPr kumimoji="0" lang="en-US" altLang="zh-TW" sz="1400" b="0" i="1">
                  <a:ea typeface="MS PGothic" pitchFamily="34" charset="-128"/>
                </a:rPr>
                <a:t>Performance Level</a:t>
              </a:r>
              <a:endParaRPr kumimoji="0" lang="en-US" altLang="zh-TW" sz="1800" b="0">
                <a:ea typeface="MS PGothic" pitchFamily="34" charset="-128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787" y="3262"/>
              <a:ext cx="2994" cy="181"/>
              <a:chOff x="1566" y="2901"/>
              <a:chExt cx="3105" cy="172"/>
            </a:xfrm>
          </p:grpSpPr>
          <p:sp>
            <p:nvSpPr>
              <p:cNvPr id="1051" name="Text Box 7"/>
              <p:cNvSpPr txBox="1">
                <a:spLocks noChangeArrowheads="1"/>
              </p:cNvSpPr>
              <p:nvPr/>
            </p:nvSpPr>
            <p:spPr bwMode="auto">
              <a:xfrm>
                <a:off x="1566" y="2948"/>
                <a:ext cx="2138" cy="10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lIns="0" tIns="18000" rIns="0" bIns="1800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en-US" altLang="zh-TW" sz="800">
                    <a:solidFill>
                      <a:srgbClr val="FF0066"/>
                    </a:solidFill>
                    <a:ea typeface="MS PGothic" pitchFamily="34" charset="-128"/>
                  </a:rPr>
                  <a:t>     </a:t>
                </a:r>
                <a:r>
                  <a:rPr kumimoji="0" lang="en-US" altLang="zh-TW" sz="800">
                    <a:ea typeface="MS PGothic" pitchFamily="34" charset="-128"/>
                  </a:rPr>
                  <a:t>Practical Accounting for SMEs                  </a:t>
                </a:r>
                <a:r>
                  <a:rPr kumimoji="0" lang="en-US" altLang="zh-TW" sz="600">
                    <a:ea typeface="MS PGothic" pitchFamily="34" charset="-128"/>
                  </a:rPr>
                  <a:t>Attained with Distinction</a:t>
                </a:r>
              </a:p>
            </p:txBody>
          </p:sp>
          <p:sp>
            <p:nvSpPr>
              <p:cNvPr id="1052" name="AutoShape 8"/>
              <p:cNvSpPr>
                <a:spLocks noChangeArrowheads="1"/>
              </p:cNvSpPr>
              <p:nvPr/>
            </p:nvSpPr>
            <p:spPr bwMode="auto">
              <a:xfrm rot="5400000">
                <a:off x="4437" y="2839"/>
                <a:ext cx="165" cy="303"/>
              </a:xfrm>
              <a:prstGeom prst="triangle">
                <a:avLst>
                  <a:gd name="adj" fmla="val 50000"/>
                </a:avLst>
              </a:prstGeom>
              <a:solidFill>
                <a:srgbClr val="FFFF66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endParaRPr kumimoji="0" lang="zh-CN" altLang="en-US" sz="2400" b="0">
                  <a:ea typeface="MS PGothic" pitchFamily="34" charset="-128"/>
                </a:endParaRPr>
              </a:p>
            </p:txBody>
          </p:sp>
          <p:sp>
            <p:nvSpPr>
              <p:cNvPr id="1053" name="Text Box 9"/>
              <p:cNvSpPr txBox="1">
                <a:spLocks noChangeArrowheads="1"/>
              </p:cNvSpPr>
              <p:nvPr/>
            </p:nvSpPr>
            <p:spPr bwMode="auto">
              <a:xfrm>
                <a:off x="4358" y="2901"/>
                <a:ext cx="18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TW" sz="1200" b="0">
                    <a:ea typeface="MS PGothic" pitchFamily="34" charset="-128"/>
                  </a:rPr>
                  <a:t>B</a:t>
                </a:r>
              </a:p>
            </p:txBody>
          </p:sp>
          <p:sp>
            <p:nvSpPr>
              <p:cNvPr id="1054" name="Line 10"/>
              <p:cNvSpPr>
                <a:spLocks noChangeShapeType="1"/>
              </p:cNvSpPr>
              <p:nvPr/>
            </p:nvSpPr>
            <p:spPr bwMode="auto">
              <a:xfrm>
                <a:off x="3704" y="3003"/>
                <a:ext cx="664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87" y="3443"/>
              <a:ext cx="3040" cy="459"/>
              <a:chOff x="1566" y="3108"/>
              <a:chExt cx="3125" cy="482"/>
            </a:xfrm>
          </p:grpSpPr>
          <p:sp>
            <p:nvSpPr>
              <p:cNvPr id="1047" name="AutoShape 12"/>
              <p:cNvSpPr>
                <a:spLocks noChangeArrowheads="1"/>
              </p:cNvSpPr>
              <p:nvPr/>
            </p:nvSpPr>
            <p:spPr bwMode="auto">
              <a:xfrm rot="6389730">
                <a:off x="4457" y="3351"/>
                <a:ext cx="165" cy="303"/>
              </a:xfrm>
              <a:prstGeom prst="triangle">
                <a:avLst>
                  <a:gd name="adj" fmla="val 60625"/>
                </a:avLst>
              </a:prstGeom>
              <a:solidFill>
                <a:srgbClr val="99FF66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8" name="Rectangle 13"/>
              <p:cNvSpPr>
                <a:spLocks noChangeArrowheads="1"/>
              </p:cNvSpPr>
              <p:nvPr/>
            </p:nvSpPr>
            <p:spPr bwMode="auto">
              <a:xfrm>
                <a:off x="1566" y="3108"/>
                <a:ext cx="2138" cy="95"/>
              </a:xfrm>
              <a:prstGeom prst="rect">
                <a:avLst/>
              </a:prstGeom>
              <a:solidFill>
                <a:srgbClr val="CCFFCC">
                  <a:alpha val="39999"/>
                </a:srgb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9" name="Line 14"/>
              <p:cNvSpPr>
                <a:spLocks noChangeShapeType="1"/>
              </p:cNvSpPr>
              <p:nvPr/>
            </p:nvSpPr>
            <p:spPr bwMode="auto">
              <a:xfrm>
                <a:off x="3704" y="3203"/>
                <a:ext cx="684" cy="27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0" name="Text Box 15"/>
              <p:cNvSpPr txBox="1">
                <a:spLocks noChangeArrowheads="1"/>
              </p:cNvSpPr>
              <p:nvPr/>
            </p:nvSpPr>
            <p:spPr bwMode="auto">
              <a:xfrm>
                <a:off x="4388" y="3408"/>
                <a:ext cx="190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TW" sz="1200" b="0">
                    <a:ea typeface="MS PGothic" pitchFamily="34" charset="-128"/>
                  </a:rPr>
                  <a:t>C</a:t>
                </a:r>
              </a:p>
            </p:txBody>
          </p:sp>
        </p:grpSp>
        <p:sp>
          <p:nvSpPr>
            <p:cNvPr id="1036" name="Text Box 16"/>
            <p:cNvSpPr txBox="1">
              <a:spLocks noChangeArrowheads="1"/>
            </p:cNvSpPr>
            <p:nvPr/>
          </p:nvSpPr>
          <p:spPr bwMode="auto">
            <a:xfrm>
              <a:off x="4804" y="3572"/>
              <a:ext cx="1115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1800" b="0">
                  <a:solidFill>
                    <a:schemeClr val="hlink"/>
                  </a:solidFill>
                  <a:ea typeface="MS PGothic" pitchFamily="34" charset="-128"/>
                </a:rPr>
                <a:t>Other Languages:</a:t>
              </a:r>
            </a:p>
            <a:p>
              <a:pPr eaLnBrk="0" hangingPunct="0"/>
              <a:r>
                <a:rPr kumimoji="0" lang="en-US" altLang="zh-TW" sz="1400" b="0" i="1">
                  <a:ea typeface="MS PGothic" pitchFamily="34" charset="-128"/>
                </a:rPr>
                <a:t>Grade</a:t>
              </a:r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auto">
            <a:xfrm rot="-1286557">
              <a:off x="835" y="1130"/>
              <a:ext cx="1209" cy="4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TW" sz="2800" dirty="0">
                  <a:solidFill>
                    <a:srgbClr val="99CC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</a:t>
              </a: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787" y="1538"/>
              <a:ext cx="2994" cy="1769"/>
              <a:chOff x="1566" y="1364"/>
              <a:chExt cx="3115" cy="1534"/>
            </a:xfrm>
          </p:grpSpPr>
          <p:sp>
            <p:nvSpPr>
              <p:cNvPr id="1040" name="Rectangle 19"/>
              <p:cNvSpPr>
                <a:spLocks noChangeArrowheads="1"/>
              </p:cNvSpPr>
              <p:nvPr/>
            </p:nvSpPr>
            <p:spPr bwMode="auto">
              <a:xfrm>
                <a:off x="1566" y="1364"/>
                <a:ext cx="2138" cy="1534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4376" y="1364"/>
                <a:ext cx="305" cy="1459"/>
                <a:chOff x="4376" y="1364"/>
                <a:chExt cx="305" cy="1459"/>
              </a:xfrm>
            </p:grpSpPr>
            <p:sp>
              <p:nvSpPr>
                <p:cNvPr id="1045" name="AutoShape 21"/>
                <p:cNvSpPr>
                  <a:spLocks noChangeArrowheads="1"/>
                </p:cNvSpPr>
                <p:nvPr/>
              </p:nvSpPr>
              <p:spPr bwMode="auto">
                <a:xfrm rot="5400000">
                  <a:off x="3799" y="1941"/>
                  <a:ext cx="1459" cy="305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4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444" y="2000"/>
                  <a:ext cx="166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kumimoji="0" lang="en-US" altLang="zh-TW" sz="1200" b="0">
                      <a:ea typeface="MS PGothic" pitchFamily="34" charset="-128"/>
                    </a:rPr>
                    <a:t>A</a:t>
                  </a:r>
                </a:p>
              </p:txBody>
            </p:sp>
          </p:grpSp>
          <p:sp>
            <p:nvSpPr>
              <p:cNvPr id="1042" name="Line 23"/>
              <p:cNvSpPr>
                <a:spLocks noChangeShapeType="1"/>
              </p:cNvSpPr>
              <p:nvPr/>
            </p:nvSpPr>
            <p:spPr bwMode="auto">
              <a:xfrm>
                <a:off x="3704" y="2101"/>
                <a:ext cx="6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3" name="Rectangle 24"/>
              <p:cNvSpPr>
                <a:spLocks noChangeArrowheads="1"/>
              </p:cNvSpPr>
              <p:nvPr/>
            </p:nvSpPr>
            <p:spPr bwMode="auto">
              <a:xfrm>
                <a:off x="1566" y="1364"/>
                <a:ext cx="2138" cy="1534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4" name="Line 25"/>
              <p:cNvSpPr>
                <a:spLocks noChangeShapeType="1"/>
              </p:cNvSpPr>
              <p:nvPr/>
            </p:nvSpPr>
            <p:spPr bwMode="auto">
              <a:xfrm>
                <a:off x="3704" y="2101"/>
                <a:ext cx="6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39" name="Text Box 27"/>
            <p:cNvSpPr txBox="1">
              <a:spLocks noChangeArrowheads="1"/>
            </p:cNvSpPr>
            <p:nvPr/>
          </p:nvSpPr>
          <p:spPr bwMode="auto">
            <a:xfrm>
              <a:off x="4241" y="1162"/>
              <a:ext cx="113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TW" sz="2800">
                  <a:solidFill>
                    <a:srgbClr val="FF00FF"/>
                  </a:solidFill>
                </a:rPr>
                <a:t>Category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solidFill>
                  <a:schemeClr val="tx2">
                    <a:satMod val="130000"/>
                  </a:schemeClr>
                </a:solidFill>
              </a:rPr>
              <a:t>HKDSE: Reporting System</a:t>
            </a:r>
            <a:endParaRPr lang="zh-TW" alt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212741"/>
              </p:ext>
            </p:extLst>
          </p:nvPr>
        </p:nvGraphicFramePr>
        <p:xfrm>
          <a:off x="683568" y="1417320"/>
          <a:ext cx="8064895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410"/>
                <a:gridCol w="2967187"/>
                <a:gridCol w="2688298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83326" marR="833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83326" marR="833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83326" marR="833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Category A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24 NSS Subjects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Level 1-5, 5* and 5**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Category B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ApL Subjects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Attained and</a:t>
                      </a:r>
                      <a:b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</a:b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Attained with Distinction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Category C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Other Languages Subjects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Grade A-E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Other Learning Experiences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Student Learning Profile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2169" marR="82169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65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00598-6AD4-41C9-A5F3-08A93F94FDF0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itchFamily="18" charset="0"/>
                <a:cs typeface="Times New Roman" pitchFamily="18" charset="0"/>
              </a:rPr>
              <a:t>What are your takeaway  from this module?</a:t>
            </a:r>
            <a:endParaRPr lang="zh-TW" alt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22870" y="2767147"/>
            <a:ext cx="2723810" cy="216190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position of the Self-financing Tertiary Education (STE) sector</a:t>
            </a:r>
          </a:p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challenges: strengths-weaknesses-opportunities-threats</a:t>
            </a:r>
          </a:p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brief introduction to New Senior Secondary Curriculum (NSSC) and Hong Kong Diploma of Secondary Education (HKDSE)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of the Session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Every government generally will have its own education system through legislation under the generic three tiers framework:</a:t>
            </a:r>
          </a:p>
          <a:p>
            <a:pPr lvl="2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primary </a:t>
            </a:r>
          </a:p>
          <a:p>
            <a:pPr lvl="2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secondary and </a:t>
            </a:r>
          </a:p>
          <a:p>
            <a:pPr lvl="2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tertiary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Education System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9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8456"/>
                <a:gridCol w="4608512"/>
                <a:gridCol w="260263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Education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 pitchFamily="18" charset="0"/>
                          <a:cs typeface="Times New Roman" pitchFamily="18" charset="0"/>
                        </a:rPr>
                        <a:t>Governing schools and institutions from KG to degree</a:t>
                      </a:r>
                      <a:endParaRPr lang="zh-TW" sz="24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Post Secondary College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 pitchFamily="18" charset="0"/>
                          <a:cs typeface="Times New Roman" pitchFamily="18" charset="0"/>
                        </a:rPr>
                        <a:t>Governing institutions offering self accredited degree programmes</a:t>
                      </a:r>
                      <a:endParaRPr lang="zh-TW" sz="24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493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Non-local, Higher and Professional Education (Regulation) Ordinance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 pitchFamily="18" charset="0"/>
                          <a:cs typeface="Times New Roman" pitchFamily="18" charset="0"/>
                        </a:rPr>
                        <a:t>1150</a:t>
                      </a:r>
                      <a:endParaRPr lang="zh-TW" sz="24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itchFamily="18" charset="0"/>
                          <a:cs typeface="Times New Roman" pitchFamily="18" charset="0"/>
                        </a:rPr>
                        <a:t>Hong Kong Council for Academic Accreditation and Vocation Qualifications (HKCAAVQ)</a:t>
                      </a:r>
                      <a:endParaRPr lang="zh-TW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/>
                        <a:t>261</a:t>
                      </a:r>
                      <a:endParaRPr lang="zh-TW" sz="2000" kern="10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Hong Kong Examination and Assessment Authority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related Ordinances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460412"/>
              </p:ext>
            </p:extLst>
          </p:nvPr>
        </p:nvGraphicFramePr>
        <p:xfrm>
          <a:off x="457200" y="1481138"/>
          <a:ext cx="77872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626469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1053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新細明體"/>
                          <a:cs typeface="Times New Roman"/>
                        </a:rPr>
                        <a:t>University of Hong Kong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1109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新細明體"/>
                          <a:cs typeface="Times New Roman"/>
                        </a:rPr>
                        <a:t>The Chinese University of Hong Kong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1141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latin typeface="Times New Roman"/>
                          <a:ea typeface="新細明體"/>
                          <a:cs typeface="Times New Roman"/>
                        </a:rPr>
                        <a:t>The Hong Kong University of Science and Technology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1075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latin typeface="Times New Roman"/>
                          <a:ea typeface="新細明體"/>
                          <a:cs typeface="Times New Roman"/>
                        </a:rPr>
                        <a:t>The Hong Kong Polytechnic University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1126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latin typeface="Times New Roman"/>
                          <a:ea typeface="新細明體"/>
                          <a:cs typeface="Times New Roman"/>
                        </a:rPr>
                        <a:t>The Hong Kong Baptist University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1132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latin typeface="Times New Roman"/>
                          <a:ea typeface="新細明體"/>
                          <a:cs typeface="Times New Roman"/>
                        </a:rPr>
                        <a:t>City University of Hong Kong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1165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 err="1">
                          <a:latin typeface="Times New Roman"/>
                          <a:ea typeface="新細明體"/>
                          <a:cs typeface="Times New Roman"/>
                        </a:rPr>
                        <a:t>Lingnan</a:t>
                      </a:r>
                      <a:r>
                        <a:rPr lang="en-US" sz="2800" kern="0" dirty="0">
                          <a:latin typeface="Times New Roman"/>
                          <a:ea typeface="新細明體"/>
                          <a:cs typeface="Times New Roman"/>
                        </a:rPr>
                        <a:t> University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新細明體"/>
                          <a:cs typeface="Times New Roman"/>
                        </a:rPr>
                        <a:t>444</a:t>
                      </a:r>
                      <a:endParaRPr lang="zh-TW" sz="2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latin typeface="Times New Roman"/>
                          <a:ea typeface="新細明體"/>
                          <a:cs typeface="Times New Roman"/>
                        </a:rPr>
                        <a:t>The Hong Kong Institute of Education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UGC related Ordinances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differences in status between FSTE institutions?</a:t>
            </a: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Self-financing arms of UGC institutions</a:t>
            </a: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registered under cap 320</a:t>
            </a: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registered under 279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STE?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competitors of 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supplement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complement </a:t>
            </a:r>
          </a:p>
          <a:p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funded tertiary education sector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position of STE Sector?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notion that all students should be provided opportunities to progress beyond secondary education if they so wish:</a:t>
            </a: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learning needs of students?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advantages and strengths of STE institutions that edge over UGC institutions?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STE Sector make use of their advantages and strengths?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effectLst/>
                <a:latin typeface="Times New Roman" pitchFamily="18" charset="0"/>
                <a:cs typeface="Times New Roman" pitchFamily="18" charset="0"/>
              </a:rPr>
              <a:t>The search for positioning of STE Sector </a:t>
            </a:r>
            <a:endParaRPr lang="zh-TW" altLang="en-US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599</TotalTime>
  <Words>1082</Words>
  <Application>Microsoft Office PowerPoint</Application>
  <PresentationFormat>如螢幕大小 (4:3)</PresentationFormat>
  <Paragraphs>252</Paragraphs>
  <Slides>26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8" baseType="lpstr">
      <vt:lpstr>匯合</vt:lpstr>
      <vt:lpstr>Acrobat Document</vt:lpstr>
      <vt:lpstr>Module 1:</vt:lpstr>
      <vt:lpstr>Recap of the 1st Session</vt:lpstr>
      <vt:lpstr>Focus of the Session</vt:lpstr>
      <vt:lpstr>Formal Education System</vt:lpstr>
      <vt:lpstr>Education related Ordinances </vt:lpstr>
      <vt:lpstr>UGC related Ordinances </vt:lpstr>
      <vt:lpstr>What is STE?</vt:lpstr>
      <vt:lpstr>What is the position of STE Sector?</vt:lpstr>
      <vt:lpstr>The search for positioning of STE Sector </vt:lpstr>
      <vt:lpstr>Any cues from OECD document?</vt:lpstr>
      <vt:lpstr>PowerPoint 簡報</vt:lpstr>
      <vt:lpstr>PowerPoint 簡報</vt:lpstr>
      <vt:lpstr>NSSC : The 7 Learning Goals</vt:lpstr>
      <vt:lpstr>NSSC: The 7 Learning Goals</vt:lpstr>
      <vt:lpstr>NSSC: The 7 Learning Goals</vt:lpstr>
      <vt:lpstr>PowerPoint 簡報</vt:lpstr>
      <vt:lpstr>PowerPoint 簡報</vt:lpstr>
      <vt:lpstr>PowerPoint 簡報</vt:lpstr>
      <vt:lpstr>English Language</vt:lpstr>
      <vt:lpstr>Liberal Studies</vt:lpstr>
      <vt:lpstr>PowerPoint 簡報</vt:lpstr>
      <vt:lpstr>PowerPoint 簡報</vt:lpstr>
      <vt:lpstr>The HKDSE  </vt:lpstr>
      <vt:lpstr>HKDSE: Reporting System</vt:lpstr>
      <vt:lpstr>PowerPoint 簡報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public spending on education as % of total public spending</dc:title>
  <dc:creator>user</dc:creator>
  <cp:lastModifiedBy>Nathan</cp:lastModifiedBy>
  <cp:revision>56</cp:revision>
  <dcterms:created xsi:type="dcterms:W3CDTF">2014-06-02T08:35:19Z</dcterms:created>
  <dcterms:modified xsi:type="dcterms:W3CDTF">2014-06-10T09:26:36Z</dcterms:modified>
</cp:coreProperties>
</file>